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1" r:id="rId1"/>
  </p:sldMasterIdLst>
  <p:notesMasterIdLst>
    <p:notesMasterId r:id="rId13"/>
  </p:notesMasterIdLst>
  <p:sldIdLst>
    <p:sldId id="258" r:id="rId2"/>
    <p:sldId id="269" r:id="rId3"/>
    <p:sldId id="271" r:id="rId4"/>
    <p:sldId id="279" r:id="rId5"/>
    <p:sldId id="280" r:id="rId6"/>
    <p:sldId id="270" r:id="rId7"/>
    <p:sldId id="276" r:id="rId8"/>
    <p:sldId id="275" r:id="rId9"/>
    <p:sldId id="277" r:id="rId10"/>
    <p:sldId id="272" r:id="rId11"/>
    <p:sldId id="266" r:id="rId12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80CE89"/>
    <a:srgbClr val="84E086"/>
    <a:srgbClr val="3C9A47"/>
    <a:srgbClr val="82302E"/>
    <a:srgbClr val="319B91"/>
    <a:srgbClr val="95DD95"/>
    <a:srgbClr val="CBDCA8"/>
    <a:srgbClr val="A6200A"/>
    <a:srgbClr val="BA761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1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3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006600">
                <a:alpha val="40000"/>
              </a:srgbClr>
            </a:solidFill>
            <a:ln>
              <a:solidFill>
                <a:srgbClr val="006600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c:spPr>
          <c:dLbls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Лист1!$A$2:$A$24</c:f>
              <c:strCache>
                <c:ptCount val="23"/>
                <c:pt idx="0">
                  <c:v>Вурнарский район</c:v>
                </c:pt>
                <c:pt idx="1">
                  <c:v>Канашский район</c:v>
                </c:pt>
                <c:pt idx="2">
                  <c:v>Красночетайский район</c:v>
                </c:pt>
                <c:pt idx="3">
                  <c:v>Чебоксарский район</c:v>
                </c:pt>
                <c:pt idx="4">
                  <c:v>Шумерлинский район</c:v>
                </c:pt>
                <c:pt idx="5">
                  <c:v>Батыревский район</c:v>
                </c:pt>
                <c:pt idx="6">
                  <c:v>Мариинско-Посадский район</c:v>
                </c:pt>
                <c:pt idx="7">
                  <c:v>Ибресинский район</c:v>
                </c:pt>
                <c:pt idx="8">
                  <c:v>Урмарский район</c:v>
                </c:pt>
                <c:pt idx="9">
                  <c:v>Ядринский район</c:v>
                </c:pt>
                <c:pt idx="10">
                  <c:v>Алатырский район</c:v>
                </c:pt>
                <c:pt idx="11">
                  <c:v>Моргаушский район</c:v>
                </c:pt>
                <c:pt idx="12">
                  <c:v>Красноармейский район</c:v>
                </c:pt>
                <c:pt idx="13">
                  <c:v>Козловский район</c:v>
                </c:pt>
                <c:pt idx="14">
                  <c:v>Цивильский район</c:v>
                </c:pt>
                <c:pt idx="15">
                  <c:v>Аликовский район</c:v>
                </c:pt>
                <c:pt idx="16">
                  <c:v>Комсомольский район</c:v>
                </c:pt>
                <c:pt idx="17">
                  <c:v>Порецкий район</c:v>
                </c:pt>
                <c:pt idx="18">
                  <c:v>Шемуршинский район</c:v>
                </c:pt>
                <c:pt idx="19">
                  <c:v>Яльчикский район</c:v>
                </c:pt>
                <c:pt idx="20">
                  <c:v>Янтиковский район</c:v>
                </c:pt>
                <c:pt idx="21">
                  <c:v>г.Чебоксары</c:v>
                </c:pt>
                <c:pt idx="22">
                  <c:v>г.Новочебоксарск</c:v>
                </c:pt>
              </c:strCache>
            </c:strRef>
          </c:cat>
          <c:val>
            <c:numRef>
              <c:f>Лист1!$B$2:$B$24</c:f>
              <c:numCache>
                <c:formatCode>0</c:formatCode>
                <c:ptCount val="23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84.3</c:v>
                </c:pt>
                <c:pt idx="4">
                  <c:v>82.5</c:v>
                </c:pt>
                <c:pt idx="5">
                  <c:v>64.3</c:v>
                </c:pt>
                <c:pt idx="6">
                  <c:v>64.099999999999994</c:v>
                </c:pt>
                <c:pt idx="7">
                  <c:v>29.8</c:v>
                </c:pt>
                <c:pt idx="8">
                  <c:v>28.8</c:v>
                </c:pt>
                <c:pt idx="9">
                  <c:v>28.8</c:v>
                </c:pt>
                <c:pt idx="10">
                  <c:v>23.3</c:v>
                </c:pt>
                <c:pt idx="11">
                  <c:v>15.8</c:v>
                </c:pt>
                <c:pt idx="12">
                  <c:v>14.6</c:v>
                </c:pt>
                <c:pt idx="13">
                  <c:v>1.5</c:v>
                </c:pt>
                <c:pt idx="14">
                  <c:v>0.70000000000000062</c:v>
                </c:pt>
              </c:numCache>
            </c:numRef>
          </c:val>
        </c:ser>
        <c:dLbls>
          <c:showVal val="1"/>
        </c:dLbls>
        <c:gapWidth val="67"/>
        <c:overlap val="-15"/>
        <c:axId val="84173184"/>
        <c:axId val="85765120"/>
      </c:barChart>
      <c:catAx>
        <c:axId val="84173184"/>
        <c:scaling>
          <c:orientation val="maxMin"/>
        </c:scaling>
        <c:axPos val="l"/>
        <c:numFmt formatCode="General" sourceLinked="1"/>
        <c:majorTickMark val="none"/>
        <c:tickLblPos val="nextTo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85765120"/>
        <c:crosses val="autoZero"/>
        <c:auto val="1"/>
        <c:lblAlgn val="ctr"/>
        <c:lblOffset val="100"/>
      </c:catAx>
      <c:valAx>
        <c:axId val="85765120"/>
        <c:scaling>
          <c:orientation val="minMax"/>
        </c:scaling>
        <c:delete val="1"/>
        <c:axPos val="t"/>
        <c:numFmt formatCode="0" sourceLinked="1"/>
        <c:majorTickMark val="none"/>
        <c:tickLblPos val="none"/>
        <c:crossAx val="8417318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bar"/>
        <c:grouping val="stacked"/>
        <c:ser>
          <c:idx val="0"/>
          <c:order val="0"/>
          <c:spPr>
            <a:solidFill>
              <a:srgbClr val="006600"/>
            </a:solidFill>
          </c:spPr>
          <c:dLbls>
            <c:dLbl>
              <c:idx val="0"/>
              <c:layout>
                <c:manualLayout>
                  <c:x val="0.31082657676722786"/>
                  <c:y val="3.2684059052904318E-7"/>
                </c:manualLayout>
              </c:layout>
              <c:dLblPos val="ctr"/>
              <c:showVal val="1"/>
            </c:dLbl>
            <c:dLbl>
              <c:idx val="1"/>
              <c:layout>
                <c:manualLayout>
                  <c:x val="0.22903010919690442"/>
                  <c:y val="0"/>
                </c:manualLayout>
              </c:layout>
              <c:dLblPos val="ctr"/>
              <c:showVal val="1"/>
            </c:dLbl>
            <c:dLbl>
              <c:idx val="2"/>
              <c:layout>
                <c:manualLayout>
                  <c:x val="0.14489659969600072"/>
                  <c:y val="-2.0752743295641531E-3"/>
                </c:manualLayout>
              </c:layout>
              <c:dLblPos val="ctr"/>
              <c:showVal val="1"/>
            </c:dLbl>
            <c:dLbl>
              <c:idx val="3"/>
              <c:layout>
                <c:manualLayout>
                  <c:x val="0.11217801266787139"/>
                  <c:y val="2.0756011701546632E-3"/>
                </c:manualLayout>
              </c:layout>
              <c:dLblPos val="ctr"/>
              <c:showVal val="1"/>
            </c:dLbl>
            <c:dLbl>
              <c:idx val="4"/>
              <c:layout>
                <c:manualLayout>
                  <c:x val="0.10750392880671017"/>
                  <c:y val="-2.0752743295641531E-3"/>
                </c:manualLayout>
              </c:layout>
              <c:dLblPos val="ctr"/>
              <c:showVal val="1"/>
            </c:dLbl>
            <c:dLbl>
              <c:idx val="5"/>
              <c:layout>
                <c:manualLayout>
                  <c:x val="9.3481677223226145E-2"/>
                  <c:y val="1.634202952645218E-7"/>
                </c:manualLayout>
              </c:layout>
              <c:dLblPos val="ctr"/>
              <c:showVal val="1"/>
            </c:dLbl>
            <c:dLbl>
              <c:idx val="6"/>
              <c:layout>
                <c:manualLayout>
                  <c:x val="8.179646757032312E-2"/>
                  <c:y val="0"/>
                </c:manualLayout>
              </c:layout>
              <c:dLblPos val="ctr"/>
              <c:showVal val="1"/>
            </c:dLbl>
            <c:dLbl>
              <c:idx val="7"/>
              <c:layout>
                <c:manualLayout>
                  <c:x val="7.4785341778580913E-2"/>
                  <c:y val="1.634202952645218E-7"/>
                </c:manualLayout>
              </c:layout>
              <c:dLblPos val="ctr"/>
              <c:showVal val="1"/>
            </c:dLbl>
            <c:dLbl>
              <c:idx val="8"/>
              <c:layout>
                <c:manualLayout>
                  <c:x val="7.0111257917419748E-2"/>
                  <c:y val="1.634202952645218E-7"/>
                </c:manualLayout>
              </c:layout>
              <c:dLblPos val="ctr"/>
              <c:showVal val="1"/>
            </c:dLbl>
            <c:dLbl>
              <c:idx val="9"/>
              <c:layout>
                <c:manualLayout>
                  <c:x val="6.3100132125677694E-2"/>
                  <c:y val="1.634202952645218E-7"/>
                </c:manualLayout>
              </c:layout>
              <c:dLblPos val="ctr"/>
              <c:showVal val="1"/>
            </c:dLbl>
            <c:dLbl>
              <c:idx val="10"/>
              <c:layout>
                <c:manualLayout>
                  <c:x val="6.3100132125677694E-2"/>
                  <c:y val="0"/>
                </c:manualLayout>
              </c:layout>
              <c:dLblPos val="ctr"/>
              <c:showVal val="1"/>
            </c:dLbl>
            <c:dLbl>
              <c:idx val="11"/>
              <c:layout>
                <c:manualLayout>
                  <c:x val="6.0763090195097118E-2"/>
                  <c:y val="0"/>
                </c:manualLayout>
              </c:layout>
              <c:dLblPos val="ctr"/>
              <c:showVal val="1"/>
            </c:dLbl>
            <c:dLbl>
              <c:idx val="12"/>
              <c:layout>
                <c:manualLayout>
                  <c:x val="6.0763090195097118E-2"/>
                  <c:y val="0"/>
                </c:manualLayout>
              </c:layout>
              <c:dLblPos val="ctr"/>
              <c:showVal val="1"/>
            </c:dLbl>
            <c:dLbl>
              <c:idx val="13"/>
              <c:layout>
                <c:manualLayout>
                  <c:x val="4.8780487804878196E-2"/>
                  <c:y val="0"/>
                </c:manualLayout>
              </c:layout>
              <c:dLblPos val="ctr"/>
              <c:showVal val="1"/>
            </c:dLbl>
            <c:dLbl>
              <c:idx val="14"/>
              <c:layout>
                <c:manualLayout>
                  <c:x val="4.8780487804878148E-2"/>
                  <c:y val="-7.5913546780740822E-17"/>
                </c:manualLayout>
              </c:layout>
              <c:dLblPos val="ctr"/>
              <c:showVal val="1"/>
            </c:dLbl>
            <c:dLbl>
              <c:idx val="15"/>
              <c:layout>
                <c:manualLayout>
                  <c:x val="4.8780487804878196E-2"/>
                  <c:y val="0"/>
                </c:manualLayout>
              </c:layout>
              <c:dLblPos val="ctr"/>
              <c:showVal val="1"/>
            </c:dLbl>
            <c:dLbl>
              <c:idx val="16"/>
              <c:layout>
                <c:manualLayout>
                  <c:x val="5.2729384436701644E-2"/>
                  <c:y val="1.6302310037332361E-7"/>
                </c:manualLayout>
              </c:layout>
              <c:dLblPos val="ctr"/>
              <c:showVal val="1"/>
            </c:dLbl>
            <c:dLbl>
              <c:idx val="17"/>
              <c:layout>
                <c:manualLayout>
                  <c:x val="4.1840595338429425E-2"/>
                  <c:y val="1.634202952645218E-7"/>
                </c:manualLayout>
              </c:layout>
              <c:dLblPos val="ctr"/>
              <c:showVal val="1"/>
            </c:dLbl>
            <c:dLbl>
              <c:idx val="18"/>
              <c:layout>
                <c:manualLayout>
                  <c:x val="3.818137653609905E-2"/>
                  <c:y val="5.0892348351276482E-3"/>
                </c:manualLayout>
              </c:layout>
              <c:dLblPos val="ctr"/>
              <c:showVal val="1"/>
            </c:dLbl>
            <c:dLbl>
              <c:idx val="19"/>
              <c:layout>
                <c:manualLayout>
                  <c:x val="3.6285060229435055E-2"/>
                  <c:y val="1.634202952645218E-7"/>
                </c:manualLayout>
              </c:layout>
              <c:dLblPos val="ctr"/>
              <c:showVal val="1"/>
            </c:dLbl>
            <c:dLbl>
              <c:idx val="20"/>
              <c:layout>
                <c:manualLayout>
                  <c:x val="3.3948018298854299E-2"/>
                  <c:y val="2.5446174175638592E-3"/>
                </c:manualLayout>
              </c:layout>
              <c:dLblPos val="ctr"/>
              <c:showVal val="1"/>
            </c:dLbl>
            <c:dLbl>
              <c:idx val="21"/>
              <c:layout>
                <c:manualLayout>
                  <c:x val="3.7299925288265923E-2"/>
                  <c:y val="3.0137970852683028E-3"/>
                </c:manualLayout>
              </c:layout>
              <c:dLblPos val="ctr"/>
              <c:showVal val="1"/>
            </c:dLbl>
            <c:dLbl>
              <c:idx val="22"/>
              <c:layout>
                <c:manualLayout>
                  <c:x val="3.3640706485935513E-2"/>
                  <c:y val="1.634202952645218E-7"/>
                </c:manualLayout>
              </c:layout>
              <c:dLblPos val="ctr"/>
              <c:showVal val="1"/>
            </c:dLbl>
            <c:txPr>
              <a:bodyPr/>
              <a:lstStyle/>
              <a:p>
                <a:pPr>
                  <a:defRPr sz="11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Лист1!$A$2:$A$27</c:f>
              <c:strCache>
                <c:ptCount val="26"/>
                <c:pt idx="0">
                  <c:v>Чебоксарский район</c:v>
                </c:pt>
                <c:pt idx="1">
                  <c:v>г.Чебоксары</c:v>
                </c:pt>
                <c:pt idx="2">
                  <c:v>Цивильский район</c:v>
                </c:pt>
                <c:pt idx="3">
                  <c:v>Марпосадский район</c:v>
                </c:pt>
                <c:pt idx="4">
                  <c:v>Моргаушский район</c:v>
                </c:pt>
                <c:pt idx="5">
                  <c:v>Канашский район</c:v>
                </c:pt>
                <c:pt idx="6">
                  <c:v>Шумерлинский район</c:v>
                </c:pt>
                <c:pt idx="7">
                  <c:v>Алатырский район</c:v>
                </c:pt>
                <c:pt idx="8">
                  <c:v>г.Новочебоксарск</c:v>
                </c:pt>
                <c:pt idx="9">
                  <c:v>Козловский район</c:v>
                </c:pt>
                <c:pt idx="10">
                  <c:v>г.Алатырь</c:v>
                </c:pt>
                <c:pt idx="11">
                  <c:v>г.Канаш</c:v>
                </c:pt>
                <c:pt idx="12">
                  <c:v>Ядринский район</c:v>
                </c:pt>
                <c:pt idx="13">
                  <c:v>Вурнарский район</c:v>
                </c:pt>
                <c:pt idx="14">
                  <c:v>г.Шумерля</c:v>
                </c:pt>
                <c:pt idx="15">
                  <c:v>Красноармейский район</c:v>
                </c:pt>
                <c:pt idx="16">
                  <c:v>Ибресинский район</c:v>
                </c:pt>
                <c:pt idx="17">
                  <c:v>Урмарский район</c:v>
                </c:pt>
                <c:pt idx="18">
                  <c:v>Порецкий район</c:v>
                </c:pt>
                <c:pt idx="19">
                  <c:v>Аликовский район</c:v>
                </c:pt>
                <c:pt idx="20">
                  <c:v>Комсомольский район</c:v>
                </c:pt>
                <c:pt idx="21">
                  <c:v>Янтиковский район</c:v>
                </c:pt>
                <c:pt idx="22">
                  <c:v>Яльчикский район</c:v>
                </c:pt>
                <c:pt idx="23">
                  <c:v>Батыревский район</c:v>
                </c:pt>
                <c:pt idx="24">
                  <c:v>Красночетайский район</c:v>
                </c:pt>
                <c:pt idx="25">
                  <c:v>Шемуршинский район</c:v>
                </c:pt>
              </c:strCache>
            </c:strRef>
          </c:cat>
          <c:val>
            <c:numRef>
              <c:f>Лист1!$B$2:$B$27</c:f>
              <c:numCache>
                <c:formatCode>General</c:formatCode>
                <c:ptCount val="26"/>
                <c:pt idx="0">
                  <c:v>33850</c:v>
                </c:pt>
                <c:pt idx="1">
                  <c:v>24217</c:v>
                </c:pt>
                <c:pt idx="2">
                  <c:v>12798</c:v>
                </c:pt>
                <c:pt idx="3">
                  <c:v>9966</c:v>
                </c:pt>
                <c:pt idx="4">
                  <c:v>9231</c:v>
                </c:pt>
                <c:pt idx="5">
                  <c:v>7127</c:v>
                </c:pt>
                <c:pt idx="6">
                  <c:v>6404</c:v>
                </c:pt>
                <c:pt idx="7">
                  <c:v>5504</c:v>
                </c:pt>
                <c:pt idx="8">
                  <c:v>4195</c:v>
                </c:pt>
                <c:pt idx="9">
                  <c:v>3739</c:v>
                </c:pt>
                <c:pt idx="10">
                  <c:v>3553</c:v>
                </c:pt>
                <c:pt idx="11">
                  <c:v>3340</c:v>
                </c:pt>
                <c:pt idx="12">
                  <c:v>2787</c:v>
                </c:pt>
                <c:pt idx="13">
                  <c:v>2152</c:v>
                </c:pt>
                <c:pt idx="14">
                  <c:v>1857</c:v>
                </c:pt>
                <c:pt idx="15">
                  <c:v>1669</c:v>
                </c:pt>
                <c:pt idx="16">
                  <c:v>1640</c:v>
                </c:pt>
                <c:pt idx="17">
                  <c:v>936</c:v>
                </c:pt>
                <c:pt idx="18">
                  <c:v>731</c:v>
                </c:pt>
                <c:pt idx="19">
                  <c:v>434</c:v>
                </c:pt>
                <c:pt idx="20">
                  <c:v>399</c:v>
                </c:pt>
                <c:pt idx="21">
                  <c:v>387</c:v>
                </c:pt>
                <c:pt idx="22">
                  <c:v>177</c:v>
                </c:pt>
              </c:numCache>
            </c:numRef>
          </c:val>
        </c:ser>
        <c:dLbls>
          <c:showVal val="1"/>
        </c:dLbls>
        <c:gapWidth val="51"/>
        <c:overlap val="64"/>
        <c:axId val="66713856"/>
        <c:axId val="69480448"/>
      </c:barChart>
      <c:catAx>
        <c:axId val="66713856"/>
        <c:scaling>
          <c:orientation val="maxMin"/>
        </c:scaling>
        <c:axPos val="l"/>
        <c:majorTickMark val="none"/>
        <c:tickLblPos val="nextTo"/>
        <c:txPr>
          <a:bodyPr/>
          <a:lstStyle/>
          <a:p>
            <a:pPr>
              <a:defRPr sz="13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9480448"/>
        <c:crosses val="autoZero"/>
        <c:auto val="1"/>
        <c:lblAlgn val="ctr"/>
        <c:lblOffset val="100"/>
      </c:catAx>
      <c:valAx>
        <c:axId val="69480448"/>
        <c:scaling>
          <c:orientation val="minMax"/>
        </c:scaling>
        <c:delete val="1"/>
        <c:axPos val="t"/>
        <c:numFmt formatCode="General" sourceLinked="1"/>
        <c:majorTickMark val="none"/>
        <c:tickLblPos val="none"/>
        <c:crossAx val="66713856"/>
        <c:crosses val="autoZero"/>
        <c:crossBetween val="between"/>
      </c:valAx>
      <c:spPr>
        <a:noFill/>
        <a:ln>
          <a:noFill/>
        </a:ln>
      </c:spPr>
    </c:plotArea>
    <c:plotVisOnly val="1"/>
  </c:chart>
  <c:spPr>
    <a:noFill/>
    <a:ln>
      <a:noFill/>
    </a:ln>
  </c:sp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D70C1B-041D-4458-992D-A4346B80F75E}" type="datetimeFigureOut">
              <a:rPr lang="ru-RU" smtClean="0"/>
              <a:pPr/>
              <a:t>01.07.2015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AAA44B-534B-4DD7-900D-073CB216530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92743-58B0-4B2A-8DD7-8AFA984E184B}" type="datetimeFigureOut">
              <a:rPr lang="ru-RU" smtClean="0"/>
              <a:pPr/>
              <a:t>01.07.2015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1D253-B9A4-4A9F-8D50-07A0D01E7A6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92743-58B0-4B2A-8DD7-8AFA984E184B}" type="datetimeFigureOut">
              <a:rPr lang="ru-RU" smtClean="0"/>
              <a:pPr/>
              <a:t>01.07.2015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1D253-B9A4-4A9F-8D50-07A0D01E7A6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92743-58B0-4B2A-8DD7-8AFA984E184B}" type="datetimeFigureOut">
              <a:rPr lang="ru-RU" smtClean="0"/>
              <a:pPr/>
              <a:t>01.07.2015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1D253-B9A4-4A9F-8D50-07A0D01E7A6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DB0F6E9-C5DD-411D-BD9D-E5873B588108}" type="datetimeFigureOut">
              <a:rPr lang="ru-RU" smtClean="0"/>
              <a:pPr>
                <a:defRPr/>
              </a:pPr>
              <a:t>01.07.2015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A9F9B9-1C9E-4673-8BD7-DA858D2D107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92743-58B0-4B2A-8DD7-8AFA984E184B}" type="datetimeFigureOut">
              <a:rPr lang="ru-RU" smtClean="0"/>
              <a:pPr/>
              <a:t>01.07.2015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1D253-B9A4-4A9F-8D50-07A0D01E7A6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92743-58B0-4B2A-8DD7-8AFA984E184B}" type="datetimeFigureOut">
              <a:rPr lang="ru-RU" smtClean="0"/>
              <a:pPr/>
              <a:t>01.07.2015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1D253-B9A4-4A9F-8D50-07A0D01E7A6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92743-58B0-4B2A-8DD7-8AFA984E184B}" type="datetimeFigureOut">
              <a:rPr lang="ru-RU" smtClean="0"/>
              <a:pPr/>
              <a:t>01.07.2015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1D253-B9A4-4A9F-8D50-07A0D01E7A6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92743-58B0-4B2A-8DD7-8AFA984E184B}" type="datetimeFigureOut">
              <a:rPr lang="ru-RU" smtClean="0"/>
              <a:pPr/>
              <a:t>01.07.2015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1D253-B9A4-4A9F-8D50-07A0D01E7A6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92743-58B0-4B2A-8DD7-8AFA984E184B}" type="datetimeFigureOut">
              <a:rPr lang="ru-RU" smtClean="0"/>
              <a:pPr/>
              <a:t>01.07.2015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1D253-B9A4-4A9F-8D50-07A0D01E7A6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92743-58B0-4B2A-8DD7-8AFA984E184B}" type="datetimeFigureOut">
              <a:rPr lang="ru-RU" smtClean="0"/>
              <a:pPr/>
              <a:t>01.07.2015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1D253-B9A4-4A9F-8D50-07A0D01E7A6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92743-58B0-4B2A-8DD7-8AFA984E184B}" type="datetimeFigureOut">
              <a:rPr lang="ru-RU" smtClean="0"/>
              <a:pPr/>
              <a:t>01.07.2015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1D253-B9A4-4A9F-8D50-07A0D01E7A6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192743-58B0-4B2A-8DD7-8AFA984E184B}" type="datetimeFigureOut">
              <a:rPr lang="ru-RU" smtClean="0"/>
              <a:pPr/>
              <a:t>01.07.2015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1D253-B9A4-4A9F-8D50-07A0D01E7A6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C9A47">
                <a:alpha val="61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rcRect l="7463" r="25361"/>
          <a:stretch>
            <a:fillRect/>
          </a:stretch>
        </p:blipFill>
        <p:spPr>
          <a:xfrm>
            <a:off x="1" y="0"/>
            <a:ext cx="1289227" cy="6876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71604" y="2357430"/>
            <a:ext cx="728664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Организация</a:t>
            </a:r>
          </a:p>
          <a:p>
            <a:pPr algn="ctr"/>
            <a:r>
              <a:rPr lang="ru-RU" sz="3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межведомственного взаимодействия</a:t>
            </a:r>
          </a:p>
          <a:p>
            <a:pPr algn="ctr"/>
            <a:r>
              <a:rPr lang="ru-RU" sz="3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 ходе подготовки и проведения Всероссийской сельскохозяйственной переписи 2016 года</a:t>
            </a:r>
            <a:endParaRPr lang="ru-RU" sz="30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00298" y="214290"/>
            <a:ext cx="56151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Федеральная служба государственной статистики</a:t>
            </a:r>
          </a:p>
          <a:p>
            <a:pPr algn="ctr"/>
            <a:endParaRPr lang="ru-RU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Территориальный орган федеральной службы </a:t>
            </a:r>
          </a:p>
          <a:p>
            <a:pPr algn="ctr"/>
            <a:r>
              <a:rPr lang="ru-RU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государственной статистики по Чувашской Республике</a:t>
            </a:r>
            <a:endParaRPr lang="ru-RU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57884" y="5572140"/>
            <a:ext cx="29852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Максимова Э.Г. 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–</a:t>
            </a:r>
            <a:endParaRPr lang="ru-RU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руководитель Чувашстата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C9A47">
                <a:alpha val="61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071670" y="285728"/>
            <a:ext cx="6858048" cy="15001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71670" y="357166"/>
            <a:ext cx="68580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1200"/>
              </a:spcBef>
            </a:pPr>
            <a:r>
              <a:rPr lang="ru-RU" sz="20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Полномочия, переданные органам исполнительной власти субъектов Российской Федерации по подготовке и проведению сельскохозяйственной переписи по: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71670" y="2000240"/>
            <a:ext cx="6286544" cy="136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Обеспечению помещениями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пригодными для обучения и работы лиц, осуществляющих сбор сведений об объектах ВСХП, хранения переписных листов и иных документов сельскохозяйственной переписи.</a:t>
            </a:r>
          </a:p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2000232" y="3357562"/>
            <a:ext cx="6429420" cy="169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Предоставлению необходимой охраны помещений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пригодных для обучения и работы лиц, осуществляющих сбор сведений об объектах ВСХП, хранения переписных листов и иных документов сельскохозяйственной переписи.</a:t>
            </a:r>
          </a:p>
          <a:p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000232" y="4929198"/>
            <a:ext cx="64294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Предоставлению транспортных средств и оказанию услуг связи.</a:t>
            </a:r>
            <a:endParaRPr lang="ru-RU" sz="2400" b="1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/>
          <a:srcRect l="7463" r="25361"/>
          <a:stretch>
            <a:fillRect/>
          </a:stretch>
        </p:blipFill>
        <p:spPr>
          <a:xfrm>
            <a:off x="1" y="0"/>
            <a:ext cx="1289227" cy="6876000"/>
          </a:xfrm>
          <a:prstGeom prst="rect">
            <a:avLst/>
          </a:prstGeom>
        </p:spPr>
      </p:pic>
      <p:cxnSp>
        <p:nvCxnSpPr>
          <p:cNvPr id="22" name="Прямая соединительная линия 21"/>
          <p:cNvCxnSpPr/>
          <p:nvPr/>
        </p:nvCxnSpPr>
        <p:spPr>
          <a:xfrm>
            <a:off x="1907704" y="1484784"/>
            <a:ext cx="6929486" cy="1588"/>
          </a:xfrm>
          <a:prstGeom prst="line">
            <a:avLst/>
          </a:prstGeom>
          <a:ln w="28575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419856"/>
            <a:ext cx="9144000" cy="343814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11560" y="2420888"/>
            <a:ext cx="8104414" cy="64294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just">
              <a:lnSpc>
                <a:spcPts val="2928"/>
              </a:lnSpc>
            </a:pPr>
            <a:r>
              <a:rPr lang="ru" sz="4200" b="1" dirty="0" smtClean="0">
                <a:solidFill>
                  <a:srgbClr val="008C5B"/>
                </a:solidFill>
                <a:latin typeface="Times New Roman" pitchFamily="18" charset="0"/>
                <a:cs typeface="Times New Roman" pitchFamily="18" charset="0"/>
              </a:rPr>
              <a:t>БЛАГОДАРЮ ЗА ВНИМАНИЕ </a:t>
            </a:r>
            <a:r>
              <a:rPr lang="ru" sz="4200" b="1" dirty="0" smtClean="0">
                <a:solidFill>
                  <a:srgbClr val="008C5B"/>
                </a:solidFill>
                <a:latin typeface="Calibri"/>
              </a:rPr>
              <a:t>!</a:t>
            </a:r>
            <a:endParaRPr lang="ru" sz="4200" b="1" dirty="0">
              <a:solidFill>
                <a:srgbClr val="008C5B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C9A47">
                <a:alpha val="61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571604" y="142852"/>
            <a:ext cx="1000132" cy="650085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660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лево 12"/>
          <p:cNvSpPr/>
          <p:nvPr/>
        </p:nvSpPr>
        <p:spPr>
          <a:xfrm>
            <a:off x="2643174" y="142852"/>
            <a:ext cx="6286544" cy="1714512"/>
          </a:xfrm>
          <a:prstGeom prst="leftArrow">
            <a:avLst>
              <a:gd name="adj1" fmla="val 71316"/>
              <a:gd name="adj2" fmla="val 50000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660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Росреестра </a:t>
            </a:r>
          </a:p>
          <a:p>
            <a:pPr algn="ctr">
              <a:lnSpc>
                <a:spcPct val="80000"/>
              </a:lnSpc>
            </a:pP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Чувашской Республике</a:t>
            </a:r>
          </a:p>
          <a:p>
            <a:pPr algn="ctr">
              <a:lnSpc>
                <a:spcPct val="80000"/>
              </a:lnSpc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(списки хозяйствующих субъектов, имеющих земельные площади и прошедших регистрацию)</a:t>
            </a:r>
          </a:p>
          <a:p>
            <a:pPr algn="ctr">
              <a:lnSpc>
                <a:spcPct val="80000"/>
              </a:lnSpc>
            </a:pPr>
            <a:endParaRPr lang="ru-RU" sz="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80000"/>
              </a:lnSpc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Срок: март-июнь 2015 г.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трелка влево 13"/>
          <p:cNvSpPr/>
          <p:nvPr/>
        </p:nvSpPr>
        <p:spPr>
          <a:xfrm>
            <a:off x="2714612" y="1928802"/>
            <a:ext cx="6215106" cy="1571636"/>
          </a:xfrm>
          <a:prstGeom prst="leftArrow">
            <a:avLst>
              <a:gd name="adj1" fmla="val 79091"/>
              <a:gd name="adj2" fmla="val 50000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660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A6200A"/>
                </a:solidFill>
                <a:latin typeface="Times New Roman" pitchFamily="18" charset="0"/>
                <a:cs typeface="Times New Roman" pitchFamily="18" charset="0"/>
              </a:rPr>
              <a:t>Госветслужба</a:t>
            </a:r>
            <a:r>
              <a:rPr lang="ru-RU" sz="2200" b="1" dirty="0" smtClean="0">
                <a:solidFill>
                  <a:srgbClr val="A6200A"/>
                </a:solidFill>
                <a:latin typeface="Times New Roman" pitchFamily="18" charset="0"/>
                <a:cs typeface="Times New Roman" pitchFamily="18" charset="0"/>
              </a:rPr>
              <a:t> Чувашской Республики</a:t>
            </a:r>
          </a:p>
          <a:p>
            <a:pPr algn="ctr">
              <a:lnSpc>
                <a:spcPct val="80000"/>
              </a:lnSpc>
            </a:pPr>
            <a:r>
              <a:rPr lang="ru-RU" sz="1600" dirty="0" smtClean="0">
                <a:solidFill>
                  <a:srgbClr val="A6200A"/>
                </a:solidFill>
                <a:latin typeface="Times New Roman" pitchFamily="18" charset="0"/>
                <a:cs typeface="Times New Roman" pitchFamily="18" charset="0"/>
              </a:rPr>
              <a:t>(списки по хозяйствам населения, имеющим поголовье сельскохозяйственных животных)</a:t>
            </a:r>
          </a:p>
          <a:p>
            <a:pPr algn="r">
              <a:lnSpc>
                <a:spcPct val="80000"/>
              </a:lnSpc>
            </a:pPr>
            <a:endParaRPr lang="ru-RU" sz="1600" b="1" dirty="0" smtClean="0">
              <a:solidFill>
                <a:srgbClr val="A6200A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80000"/>
              </a:lnSpc>
            </a:pPr>
            <a:r>
              <a:rPr lang="ru-RU" sz="1600" b="1" u="sng" dirty="0" smtClean="0">
                <a:solidFill>
                  <a:srgbClr val="A6200A"/>
                </a:solidFill>
                <a:latin typeface="Times New Roman" pitchFamily="18" charset="0"/>
                <a:cs typeface="Times New Roman" pitchFamily="18" charset="0"/>
              </a:rPr>
              <a:t>ОТКАЗ </a:t>
            </a:r>
            <a:r>
              <a:rPr lang="ru-RU" sz="1600" u="sng" dirty="0" smtClean="0">
                <a:solidFill>
                  <a:srgbClr val="A6200A"/>
                </a:solidFill>
                <a:latin typeface="Times New Roman" pitchFamily="18" charset="0"/>
                <a:cs typeface="Times New Roman" pitchFamily="18" charset="0"/>
              </a:rPr>
              <a:t>в предоставлении данных</a:t>
            </a:r>
            <a:endParaRPr lang="ru-RU" sz="1600" u="sng" dirty="0">
              <a:solidFill>
                <a:srgbClr val="A6200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трелка влево 14"/>
          <p:cNvSpPr/>
          <p:nvPr/>
        </p:nvSpPr>
        <p:spPr>
          <a:xfrm>
            <a:off x="2714612" y="5214950"/>
            <a:ext cx="6215106" cy="1643050"/>
          </a:xfrm>
          <a:prstGeom prst="leftArrow">
            <a:avLst>
              <a:gd name="adj1" fmla="val 72029"/>
              <a:gd name="adj2" fmla="val 50000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660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Администрации муниципальных районов (городов)</a:t>
            </a:r>
          </a:p>
          <a:p>
            <a:pPr algn="ctr">
              <a:lnSpc>
                <a:spcPct val="80000"/>
              </a:lnSpc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(списки по хозяйствам населения, имеющим земельные участки и (или) поголовье сельскохозяйственных животных)</a:t>
            </a:r>
          </a:p>
          <a:p>
            <a:pPr algn="r">
              <a:lnSpc>
                <a:spcPct val="80000"/>
              </a:lnSpc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Срок : март-июнь 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трелка влево 15"/>
          <p:cNvSpPr/>
          <p:nvPr/>
        </p:nvSpPr>
        <p:spPr>
          <a:xfrm>
            <a:off x="2714612" y="3571876"/>
            <a:ext cx="6215106" cy="1571636"/>
          </a:xfrm>
          <a:prstGeom prst="leftArrow">
            <a:avLst>
              <a:gd name="adj1" fmla="val 73188"/>
              <a:gd name="adj2" fmla="val 50000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660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ООО «Союз садоводов России»</a:t>
            </a:r>
          </a:p>
          <a:p>
            <a:pPr algn="ctr">
              <a:lnSpc>
                <a:spcPct val="80000"/>
              </a:lnSpc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(списки  садоводческих товариществ и их членов)</a:t>
            </a:r>
          </a:p>
          <a:p>
            <a:pPr algn="r">
              <a:lnSpc>
                <a:spcPct val="80000"/>
              </a:lnSpc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Срок: март 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/>
          <a:srcRect l="7463" r="25361"/>
          <a:stretch>
            <a:fillRect/>
          </a:stretch>
        </p:blipFill>
        <p:spPr>
          <a:xfrm>
            <a:off x="1" y="0"/>
            <a:ext cx="1289227" cy="68760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C9A47">
                <a:alpha val="61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/>
          <p:cNvPicPr>
            <a:picLocks noChangeAspect="1"/>
          </p:cNvPicPr>
          <p:nvPr/>
        </p:nvPicPr>
        <p:blipFill>
          <a:blip r:embed="rId2" cstate="print"/>
          <a:srcRect l="7463" r="25361"/>
          <a:stretch>
            <a:fillRect/>
          </a:stretch>
        </p:blipFill>
        <p:spPr>
          <a:xfrm>
            <a:off x="1" y="0"/>
            <a:ext cx="1289227" cy="6876000"/>
          </a:xfrm>
          <a:prstGeom prst="rect">
            <a:avLst/>
          </a:prstGeom>
        </p:spPr>
      </p:pic>
      <p:grpSp>
        <p:nvGrpSpPr>
          <p:cNvPr id="29" name="Группа 28"/>
          <p:cNvGrpSpPr/>
          <p:nvPr/>
        </p:nvGrpSpPr>
        <p:grpSpPr>
          <a:xfrm>
            <a:off x="2051720" y="620688"/>
            <a:ext cx="6643734" cy="4572032"/>
            <a:chOff x="2143108" y="428604"/>
            <a:chExt cx="6643734" cy="4572032"/>
          </a:xfrm>
          <a:solidFill>
            <a:srgbClr val="80CE89"/>
          </a:solidFill>
        </p:grpSpPr>
        <p:grpSp>
          <p:nvGrpSpPr>
            <p:cNvPr id="35" name="Группа 34"/>
            <p:cNvGrpSpPr/>
            <p:nvPr/>
          </p:nvGrpSpPr>
          <p:grpSpPr>
            <a:xfrm>
              <a:off x="2428860" y="2715414"/>
              <a:ext cx="705650" cy="1928032"/>
              <a:chOff x="2643174" y="2715414"/>
              <a:chExt cx="705650" cy="1500992"/>
            </a:xfrm>
            <a:grpFill/>
          </p:grpSpPr>
          <p:cxnSp>
            <p:nvCxnSpPr>
              <p:cNvPr id="24" name="Прямая соединительная линия 23"/>
              <p:cNvCxnSpPr/>
              <p:nvPr/>
            </p:nvCxnSpPr>
            <p:spPr>
              <a:xfrm rot="5400000">
                <a:off x="1893869" y="3464719"/>
                <a:ext cx="1499404" cy="794"/>
              </a:xfrm>
              <a:prstGeom prst="line">
                <a:avLst/>
              </a:prstGeom>
              <a:grpFill/>
              <a:ln w="25400">
                <a:solidFill>
                  <a:srgbClr val="0066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Прямая соединительная линия 27"/>
              <p:cNvCxnSpPr/>
              <p:nvPr/>
            </p:nvCxnSpPr>
            <p:spPr>
              <a:xfrm rot="10800000">
                <a:off x="2643174" y="4214818"/>
                <a:ext cx="705650" cy="1588"/>
              </a:xfrm>
              <a:prstGeom prst="line">
                <a:avLst/>
              </a:prstGeom>
              <a:grpFill/>
              <a:ln w="25400">
                <a:solidFill>
                  <a:srgbClr val="0066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Прямая соединительная линия 32"/>
              <p:cNvCxnSpPr/>
              <p:nvPr/>
            </p:nvCxnSpPr>
            <p:spPr>
              <a:xfrm rot="10800000">
                <a:off x="2643174" y="3286124"/>
                <a:ext cx="705650" cy="1588"/>
              </a:xfrm>
              <a:prstGeom prst="line">
                <a:avLst/>
              </a:prstGeom>
              <a:grpFill/>
              <a:ln w="25400">
                <a:solidFill>
                  <a:srgbClr val="0066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Выноска со стрелкой вниз 7"/>
            <p:cNvSpPr/>
            <p:nvPr/>
          </p:nvSpPr>
          <p:spPr>
            <a:xfrm>
              <a:off x="2143108" y="428604"/>
              <a:ext cx="6643734" cy="1571636"/>
            </a:xfrm>
            <a:prstGeom prst="downArrowCallout">
              <a:avLst>
                <a:gd name="adj1" fmla="val 37274"/>
                <a:gd name="adj2" fmla="val 85265"/>
                <a:gd name="adj3" fmla="val 19286"/>
                <a:gd name="adj4" fmla="val 63447"/>
              </a:avLst>
            </a:prstGeom>
            <a:grpFill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r>
                <a:rPr lang="ru-RU" sz="2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Сведения Управления Росреестра по Чувашской Республике</a:t>
              </a:r>
            </a:p>
            <a:p>
              <a:pPr algn="ctr">
                <a:lnSpc>
                  <a:spcPct val="80000"/>
                </a:lnSpc>
              </a:pPr>
              <a:r>
                <a:rPr lang="ru-RU" sz="2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(по состоянию на 1 января 2015 года)</a:t>
              </a:r>
              <a:endPara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5857884" y="2143116"/>
              <a:ext cx="2571768" cy="571504"/>
            </a:xfrm>
            <a:prstGeom prst="rect">
              <a:avLst/>
            </a:prstGeom>
            <a:grpFill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Фермерские хозяйства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40" name="Группа 39"/>
            <p:cNvGrpSpPr/>
            <p:nvPr/>
          </p:nvGrpSpPr>
          <p:grpSpPr>
            <a:xfrm flipH="1">
              <a:off x="7786710" y="2714620"/>
              <a:ext cx="642942" cy="2000264"/>
              <a:chOff x="2643174" y="2715414"/>
              <a:chExt cx="705650" cy="1500992"/>
            </a:xfrm>
            <a:grpFill/>
          </p:grpSpPr>
          <p:cxnSp>
            <p:nvCxnSpPr>
              <p:cNvPr id="41" name="Прямая соединительная линия 40"/>
              <p:cNvCxnSpPr/>
              <p:nvPr/>
            </p:nvCxnSpPr>
            <p:spPr>
              <a:xfrm rot="5400000">
                <a:off x="1893869" y="3464719"/>
                <a:ext cx="1499404" cy="794"/>
              </a:xfrm>
              <a:prstGeom prst="line">
                <a:avLst/>
              </a:prstGeom>
              <a:grpFill/>
              <a:ln w="25400">
                <a:solidFill>
                  <a:srgbClr val="0066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 rot="10800000">
                <a:off x="2643174" y="4214818"/>
                <a:ext cx="705650" cy="1588"/>
              </a:xfrm>
              <a:prstGeom prst="line">
                <a:avLst/>
              </a:prstGeom>
              <a:grpFill/>
              <a:ln w="25400">
                <a:solidFill>
                  <a:srgbClr val="0066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 rot="10800000">
                <a:off x="2643174" y="3286124"/>
                <a:ext cx="705650" cy="1588"/>
              </a:xfrm>
              <a:prstGeom prst="line">
                <a:avLst/>
              </a:prstGeom>
              <a:grpFill/>
              <a:ln w="25400">
                <a:solidFill>
                  <a:srgbClr val="0066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Прямоугольник 43"/>
            <p:cNvSpPr/>
            <p:nvPr/>
          </p:nvSpPr>
          <p:spPr>
            <a:xfrm>
              <a:off x="6155606" y="3143248"/>
              <a:ext cx="1773980" cy="571504"/>
            </a:xfrm>
            <a:prstGeom prst="rect">
              <a:avLst/>
            </a:prstGeom>
            <a:grpFill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r>
                <a:rPr lang="ru-RU" sz="2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2731</a:t>
              </a:r>
              <a:r>
                <a:rPr lang="ru-RU" sz="1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объект</a:t>
              </a:r>
            </a:p>
            <a:p>
              <a:pPr algn="ctr">
                <a:lnSpc>
                  <a:spcPct val="90000"/>
                </a:lnSpc>
              </a:pPr>
              <a:r>
                <a:rPr lang="ru-RU" sz="13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(ликвидировано-200)</a:t>
              </a:r>
              <a:endParaRPr lang="ru-RU" sz="1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5" name="Прямоугольник 44"/>
            <p:cNvSpPr/>
            <p:nvPr/>
          </p:nvSpPr>
          <p:spPr>
            <a:xfrm>
              <a:off x="6175556" y="4429132"/>
              <a:ext cx="1754030" cy="571504"/>
            </a:xfrm>
            <a:prstGeom prst="rect">
              <a:avLst/>
            </a:prstGeom>
            <a:grpFill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r>
                <a:rPr lang="ru-RU" sz="2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49,7</a:t>
              </a:r>
              <a:r>
                <a:rPr lang="ru-RU" sz="1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тыс.га</a:t>
              </a:r>
              <a:endPara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428860" y="2143116"/>
              <a:ext cx="2714644" cy="571504"/>
            </a:xfrm>
            <a:prstGeom prst="rect">
              <a:avLst/>
            </a:prstGeom>
            <a:grpFill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Сельскохозяйственные организации</a:t>
              </a:r>
              <a:endPara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928926" y="3143248"/>
              <a:ext cx="1714512" cy="571504"/>
            </a:xfrm>
            <a:prstGeom prst="rect">
              <a:avLst/>
            </a:prstGeom>
            <a:grpFill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r>
                <a:rPr lang="ru-RU" sz="2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781</a:t>
              </a:r>
              <a:r>
                <a:rPr lang="ru-RU" sz="1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объект</a:t>
              </a:r>
            </a:p>
            <a:p>
              <a:pPr algn="ctr">
                <a:lnSpc>
                  <a:spcPct val="90000"/>
                </a:lnSpc>
              </a:pPr>
              <a:r>
                <a:rPr lang="ru-RU" sz="13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(ликвидировано-53)</a:t>
              </a:r>
              <a:endParaRPr lang="ru-RU" sz="1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928926" y="4429132"/>
              <a:ext cx="1734462" cy="571504"/>
            </a:xfrm>
            <a:prstGeom prst="rect">
              <a:avLst/>
            </a:prstGeom>
            <a:grpFill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r>
                <a:rPr lang="ru-RU" sz="2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381,5</a:t>
              </a:r>
              <a:r>
                <a:rPr lang="ru-RU" sz="1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тыс.га</a:t>
              </a:r>
              <a:endPara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C9A47">
                <a:alpha val="61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/>
          <p:cNvPicPr>
            <a:picLocks noChangeAspect="1"/>
          </p:cNvPicPr>
          <p:nvPr/>
        </p:nvPicPr>
        <p:blipFill>
          <a:blip r:embed="rId2" cstate="print"/>
          <a:srcRect l="7463" r="25361"/>
          <a:stretch>
            <a:fillRect/>
          </a:stretch>
        </p:blipFill>
        <p:spPr>
          <a:xfrm>
            <a:off x="0" y="0"/>
            <a:ext cx="1289227" cy="6876000"/>
          </a:xfrm>
          <a:prstGeom prst="rect">
            <a:avLst/>
          </a:prstGeom>
        </p:spPr>
      </p:pic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2555776" y="1412776"/>
          <a:ext cx="5390600" cy="1548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9422"/>
                <a:gridCol w="1666186"/>
                <a:gridCol w="1724992"/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80CE8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2006 год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80CE8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2015  год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80CE89"/>
                    </a:solidFill>
                  </a:tcPr>
                </a:tc>
              </a:tr>
              <a:tr h="45005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Пашня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818,9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810,3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5005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Залежь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6,2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2627784" y="3861048"/>
          <a:ext cx="5390600" cy="2454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9422"/>
                <a:gridCol w="1666186"/>
                <a:gridCol w="1724992"/>
              </a:tblGrid>
              <a:tr h="91440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80CE8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2006 год (итоги ВСХП)</a:t>
                      </a:r>
                    </a:p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80CE8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2015  год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80CE89"/>
                    </a:solidFill>
                  </a:tcPr>
                </a:tc>
              </a:tr>
              <a:tr h="45005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Пашня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641,0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5005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  из нее посевная       площадь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556,5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573,4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5005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Залежь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170,1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1835696" y="260648"/>
            <a:ext cx="6624736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По данным Управления Росреестра </a:t>
            </a:r>
          </a:p>
          <a:p>
            <a:pPr algn="ctr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по Чувашской Республике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(на 1 января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тыс. га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051720" y="3140968"/>
            <a:ext cx="66247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По данным Чувашстата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(тыс. га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C9A47">
                <a:alpha val="61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/>
          <p:cNvPicPr>
            <a:picLocks noChangeAspect="1"/>
          </p:cNvPicPr>
          <p:nvPr/>
        </p:nvPicPr>
        <p:blipFill>
          <a:blip r:embed="rId2" cstate="print"/>
          <a:srcRect l="7463" r="25361"/>
          <a:stretch>
            <a:fillRect/>
          </a:stretch>
        </p:blipFill>
        <p:spPr>
          <a:xfrm>
            <a:off x="1" y="0"/>
            <a:ext cx="1289227" cy="6876000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1331640" y="404664"/>
            <a:ext cx="7668344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215" algn="just">
              <a:lnSpc>
                <a:spcPct val="110000"/>
              </a:lnSpc>
              <a:spcBef>
                <a:spcPts val="1200"/>
              </a:spcBef>
            </a:pPr>
            <a:r>
              <a:rPr lang="ru-RU" sz="2000" b="1" i="1" dirty="0" smtClean="0">
                <a:latin typeface="Tahoma" pitchFamily="34" charset="0"/>
                <a:ea typeface="Times New Roman"/>
                <a:cs typeface="Tahoma" pitchFamily="34" charset="0"/>
              </a:rPr>
              <a:t>Использование   данных  похозяйственного    учета:</a:t>
            </a:r>
          </a:p>
          <a:p>
            <a:pPr indent="450215" algn="just">
              <a:lnSpc>
                <a:spcPct val="110000"/>
              </a:lnSpc>
              <a:spcBef>
                <a:spcPts val="1200"/>
              </a:spcBef>
            </a:pPr>
            <a:r>
              <a:rPr lang="ru-RU" sz="2000" b="1" dirty="0" smtClean="0"/>
              <a:t>освобождение от налогообложения доходов</a:t>
            </a:r>
            <a:r>
              <a:rPr lang="ru-RU" sz="2000" dirty="0" smtClean="0"/>
              <a:t>, получаемых гражданами от реализации продукции, выращенной в личном подсобном хозяйстве (статья 217  Налогового кодекса Российской Федерации );</a:t>
            </a:r>
          </a:p>
          <a:p>
            <a:pPr indent="450215" algn="just">
              <a:lnSpc>
                <a:spcPct val="110000"/>
              </a:lnSpc>
              <a:spcBef>
                <a:spcPts val="1200"/>
              </a:spcBef>
            </a:pPr>
            <a:r>
              <a:rPr lang="ru-RU" sz="2000" b="1" dirty="0" smtClean="0"/>
              <a:t>источник информации </a:t>
            </a:r>
            <a:r>
              <a:rPr lang="ru-RU" sz="2000" dirty="0" smtClean="0"/>
              <a:t>для заполнения администрациями сельских поселений форм федерального статистического наблюдения по поголовью скота и птицы в личных подсобных  хозяйствах;</a:t>
            </a:r>
          </a:p>
          <a:p>
            <a:pPr indent="450215" algn="just">
              <a:lnSpc>
                <a:spcPct val="110000"/>
              </a:lnSpc>
              <a:spcBef>
                <a:spcPts val="1200"/>
              </a:spcBef>
            </a:pPr>
            <a:r>
              <a:rPr lang="ru-RU" sz="2000" b="1" dirty="0" smtClean="0"/>
              <a:t>правоустанавливающие документы</a:t>
            </a:r>
            <a:r>
              <a:rPr lang="ru-RU" sz="2000" dirty="0" smtClean="0"/>
              <a:t>, на основании которых  осуществляется государственная регистрация прав собственности на земельные участки;</a:t>
            </a:r>
          </a:p>
          <a:p>
            <a:pPr indent="450215" algn="just">
              <a:lnSpc>
                <a:spcPct val="110000"/>
              </a:lnSpc>
              <a:spcBef>
                <a:spcPts val="1200"/>
              </a:spcBef>
            </a:pPr>
            <a:r>
              <a:rPr lang="ru-RU" sz="2000" b="1" dirty="0" smtClean="0"/>
              <a:t>документ</a:t>
            </a:r>
            <a:r>
              <a:rPr lang="ru-RU" sz="2000" dirty="0" smtClean="0"/>
              <a:t>, представляемый в органы власти Чувашской Республики для получения государственной поддержки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C9A47">
                <a:alpha val="61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Диаграмма 6"/>
          <p:cNvGraphicFramePr/>
          <p:nvPr/>
        </p:nvGraphicFramePr>
        <p:xfrm>
          <a:off x="2500298" y="1142984"/>
          <a:ext cx="6072230" cy="5715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071538" y="142852"/>
            <a:ext cx="8072462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lang="ru-RU" sz="22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Доля  похозяйственного учета в электронном виде </a:t>
            </a:r>
          </a:p>
          <a:p>
            <a:pPr lvl="0" algn="ctr">
              <a:lnSpc>
                <a:spcPct val="90000"/>
              </a:lnSpc>
            </a:pPr>
            <a:r>
              <a:rPr lang="ru-RU" sz="22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в муниципальных образованиях Чувашской Республики </a:t>
            </a:r>
          </a:p>
          <a:p>
            <a:pPr lvl="0" algn="ctr">
              <a:lnSpc>
                <a:spcPct val="90000"/>
              </a:lnSpc>
            </a:pPr>
            <a:r>
              <a:rPr lang="ru-RU" sz="1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(на  1 декабря 2014 года</a:t>
            </a:r>
            <a:r>
              <a:rPr lang="en-US" sz="1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;</a:t>
            </a:r>
            <a:r>
              <a:rPr lang="ru-RU" sz="1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</a:p>
          <a:p>
            <a:pPr lvl="0" algn="ctr">
              <a:lnSpc>
                <a:spcPct val="90000"/>
              </a:lnSpc>
            </a:pPr>
            <a:r>
              <a:rPr lang="ru-RU" sz="1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в % от общего количества населенных пунктов, в которых ведется похозяйственный учет )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rcRect l="7463" r="25361"/>
          <a:stretch>
            <a:fillRect/>
          </a:stretch>
        </p:blipFill>
        <p:spPr>
          <a:xfrm>
            <a:off x="1" y="0"/>
            <a:ext cx="1289227" cy="68760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C9A47">
                <a:alpha val="61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rcRect l="7463" r="25361"/>
          <a:stretch>
            <a:fillRect/>
          </a:stretch>
        </p:blipFill>
        <p:spPr>
          <a:xfrm>
            <a:off x="0" y="0"/>
            <a:ext cx="1289227" cy="6876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75656" y="142852"/>
            <a:ext cx="74888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Число личных подсобных </a:t>
            </a:r>
          </a:p>
          <a:p>
            <a:pPr algn="ctr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и других индивидуальных хозяйств граждан </a:t>
            </a:r>
          </a:p>
          <a:p>
            <a:pPr algn="ctr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в городских округах и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городских поселениях</a:t>
            </a: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данным Всероссийской сельскохозяйственной переписи 2006 года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843808" y="1772816"/>
          <a:ext cx="4896544" cy="3672405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tableStyleId>{5940675A-B579-460E-94D1-54222C63F5DA}</a:tableStyleId>
              </a:tblPr>
              <a:tblGrid>
                <a:gridCol w="2625681"/>
                <a:gridCol w="2270863"/>
              </a:tblGrid>
              <a:tr h="408045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   г. Чебоксары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47675" lvl="3" indent="0" algn="just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    13 560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08045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   г. Алатырь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3" indent="0" algn="just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9 168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08045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   г. Канаш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3" indent="0" algn="just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3 042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08045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   г. Новочебоксарск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66700" lvl="3" indent="0" algn="just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551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08045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   г. Шумерля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3" indent="0" algn="just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4 064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08045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   г. Козловка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2 174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08045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   г. Марпосад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2 762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08045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  г. Цивильск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1 308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08045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  г. Ядрин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1 389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C9A47">
                <a:alpha val="61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rcRect l="7463" r="25361"/>
          <a:stretch>
            <a:fillRect/>
          </a:stretch>
        </p:blipFill>
        <p:spPr>
          <a:xfrm>
            <a:off x="0" y="0"/>
            <a:ext cx="1289227" cy="6876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91680" y="0"/>
            <a:ext cx="71438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Количество участков в садоводческих, огороднических и дачных некоммерческих объединениях граждан  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 данным Всероссийской сельскохозяйственной переписи 2006 года</a:t>
            </a: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(объектов)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2714612" y="1000108"/>
          <a:ext cx="5434220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071670" y="6357958"/>
            <a:ext cx="3929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82302E"/>
                </a:solidFill>
                <a:latin typeface="Times New Roman" pitchFamily="18" charset="0"/>
                <a:cs typeface="Times New Roman" pitchFamily="18" charset="0"/>
              </a:rPr>
              <a:t>Чувашская</a:t>
            </a:r>
            <a:r>
              <a:rPr lang="ru-RU" dirty="0" smtClean="0">
                <a:solidFill>
                  <a:srgbClr val="82302E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solidFill>
                  <a:srgbClr val="82302E"/>
                </a:solidFill>
                <a:latin typeface="Times New Roman" pitchFamily="18" charset="0"/>
                <a:cs typeface="Times New Roman" pitchFamily="18" charset="0"/>
              </a:rPr>
              <a:t>Республика</a:t>
            </a:r>
            <a:r>
              <a:rPr lang="ru-RU" dirty="0" smtClean="0">
                <a:solidFill>
                  <a:srgbClr val="82302E"/>
                </a:solidFill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ru-RU" b="1" dirty="0" smtClean="0">
                <a:solidFill>
                  <a:srgbClr val="82302E"/>
                </a:solidFill>
                <a:latin typeface="Times New Roman" pitchFamily="18" charset="0"/>
                <a:cs typeface="Times New Roman" pitchFamily="18" charset="0"/>
              </a:rPr>
              <a:t>137093</a:t>
            </a:r>
            <a:endParaRPr lang="ru-RU" b="1" dirty="0">
              <a:solidFill>
                <a:srgbClr val="82302E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C9A47">
                <a:alpha val="61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rcRect l="7463" r="25361"/>
          <a:stretch>
            <a:fillRect/>
          </a:stretch>
        </p:blipFill>
        <p:spPr>
          <a:xfrm>
            <a:off x="0" y="0"/>
            <a:ext cx="1289227" cy="6876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43042" y="357166"/>
            <a:ext cx="7286676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Взаимодействие </a:t>
            </a:r>
          </a:p>
          <a:p>
            <a:pPr algn="ctr">
              <a:lnSpc>
                <a:spcPct val="9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  Министерством  внутренних  дел</a:t>
            </a:r>
          </a:p>
          <a:p>
            <a:pPr algn="ctr">
              <a:lnSpc>
                <a:spcPct val="9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  Чувашской  Республике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3108" y="1785926"/>
            <a:ext cx="62865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7675" indent="-361950" algn="just">
              <a:buFont typeface="Wingdings" pitchFamily="2" charset="2"/>
              <a:buChar char="ü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Предоставление сведений по социально неблагополучным объектам в городской местности;</a:t>
            </a:r>
          </a:p>
          <a:p>
            <a:pPr marL="447675" indent="-361950" algn="just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47675" indent="-361950" algn="just"/>
            <a:endParaRPr lang="ru-RU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214546" y="3214686"/>
            <a:ext cx="62865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1950" indent="-361950" algn="just">
              <a:buFont typeface="Wingdings" pitchFamily="2" charset="2"/>
              <a:buChar char="ü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Предоставление контактных данных должностных лиц участковых отделов полиции в муниципальных районах и городских округах для безопасности работы регистраторов в сентябре 2015 года;</a:t>
            </a:r>
            <a:endParaRPr lang="ru-RU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143108" y="5072074"/>
            <a:ext cx="62865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7675" indent="-361950" algn="just">
              <a:buFont typeface="Wingdings" pitchFamily="2" charset="2"/>
              <a:buChar char="ü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Проверка лиц, привлекаемых на работу в качестве переписного персонала. </a:t>
            </a:r>
            <a:endParaRPr lang="ru-RU" sz="2000" b="1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1571604" y="1571612"/>
            <a:ext cx="7358114" cy="1588"/>
          </a:xfrm>
          <a:prstGeom prst="line">
            <a:avLst/>
          </a:prstGeom>
          <a:ln w="28575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657</TotalTime>
  <Words>594</Words>
  <Application>Microsoft Office PowerPoint</Application>
  <PresentationFormat>Экран (4:3)</PresentationFormat>
  <Paragraphs>140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P21_PetrovaLA</cp:lastModifiedBy>
  <cp:revision>136</cp:revision>
  <dcterms:modified xsi:type="dcterms:W3CDTF">2015-07-01T07:12:53Z</dcterms:modified>
</cp:coreProperties>
</file>